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Alata"/>
      <p:regular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Alata-regular.fntdata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166a62f0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166a62f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66a62f0c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66a62f0c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a92d902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a92d902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166a62f0c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166a62f0c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51000">
              <a:srgbClr val="C9DEC0"/>
            </a:gs>
            <a:gs pos="78000">
              <a:srgbClr val="AECDA1"/>
            </a:gs>
            <a:gs pos="100000">
              <a:srgbClr val="92BC8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Relationship Id="rId4" Type="http://schemas.openxmlformats.org/officeDocument/2006/relationships/image" Target="../media/image17.png"/><Relationship Id="rId5" Type="http://schemas.openxmlformats.org/officeDocument/2006/relationships/image" Target="../media/image20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10" Type="http://schemas.openxmlformats.org/officeDocument/2006/relationships/image" Target="../media/image1.png"/><Relationship Id="rId9" Type="http://schemas.openxmlformats.org/officeDocument/2006/relationships/image" Target="../media/image18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19.png"/><Relationship Id="rId8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Relationship Id="rId4" Type="http://schemas.openxmlformats.org/officeDocument/2006/relationships/image" Target="../media/image16.png"/><Relationship Id="rId5" Type="http://schemas.openxmlformats.org/officeDocument/2006/relationships/image" Target="../media/image7.png"/><Relationship Id="rId6" Type="http://schemas.openxmlformats.org/officeDocument/2006/relationships/image" Target="../media/image4.png"/><Relationship Id="rId7" Type="http://schemas.openxmlformats.org/officeDocument/2006/relationships/image" Target="../media/image6.png"/><Relationship Id="rId8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5.png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>
            <a:off x="2089900" y="246525"/>
            <a:ext cx="4807325" cy="48073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a">
                <a:latin typeface="Alata"/>
                <a:ea typeface="Alata"/>
                <a:cs typeface="Alata"/>
                <a:sym typeface="Alata"/>
              </a:rPr>
              <a:t>Reaction</a:t>
            </a:r>
            <a:r>
              <a:rPr b="1" lang="da">
                <a:latin typeface="Alata"/>
                <a:ea typeface="Alata"/>
                <a:cs typeface="Alata"/>
                <a:sym typeface="Alata"/>
              </a:rPr>
              <a:t> Times in Football</a:t>
            </a:r>
            <a:endParaRPr b="1"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A comparison across teams &amp; experience</a:t>
            </a:r>
            <a:endParaRPr sz="15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</p:spTree>
  </p:cSld>
  <p:clrMapOvr>
    <a:masterClrMapping/>
  </p:clrMapOvr>
  <p:transition spd="med">
    <p:push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>
                <a:latin typeface="Alata"/>
                <a:ea typeface="Alata"/>
                <a:cs typeface="Alata"/>
                <a:sym typeface="Alata"/>
              </a:rPr>
              <a:t>WHERE DID OUR DATA COME FROM?</a:t>
            </a:r>
            <a:endParaRPr b="1"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2600875"/>
            <a:ext cx="39999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da" sz="5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VIBORG</a:t>
            </a:r>
            <a:endParaRPr b="1" sz="52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63" name="Google Shape;63;p14"/>
          <p:cNvSpPr txBox="1"/>
          <p:nvPr>
            <p:ph idx="2" type="body"/>
          </p:nvPr>
        </p:nvSpPr>
        <p:spPr>
          <a:xfrm>
            <a:off x="4832400" y="1152475"/>
            <a:ext cx="39999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The Test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-"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Motivation for the product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-"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Video-based (data validity)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-"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Tactical Understanding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ata"/>
              <a:buChar char="-"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Why reaction times?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900" y="1908175"/>
            <a:ext cx="20955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0" l="10292" r="10411" t="0"/>
          <a:stretch/>
        </p:blipFill>
        <p:spPr>
          <a:xfrm>
            <a:off x="6760877" y="2971213"/>
            <a:ext cx="2071424" cy="169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64411" y="3109775"/>
            <a:ext cx="2529439" cy="14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400">
        <p14:flip dir="l"/>
      </p:transition>
    </mc:Choice>
    <mc:Fallback>
      <p:transition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>
                <a:latin typeface="Alata"/>
                <a:ea typeface="Alata"/>
                <a:cs typeface="Alata"/>
                <a:sym typeface="Alata"/>
              </a:rPr>
              <a:t>Data Exploration</a:t>
            </a:r>
            <a:endParaRPr b="1"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Reaction Times are non-normal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73" name="Google Shape;73;p15"/>
          <p:cNvSpPr txBox="1"/>
          <p:nvPr>
            <p:ph idx="2" type="body"/>
          </p:nvPr>
        </p:nvSpPr>
        <p:spPr>
          <a:xfrm>
            <a:off x="4832400" y="115247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Plots?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588" y="3558775"/>
            <a:ext cx="3470138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311700" y="3142425"/>
            <a:ext cx="3999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Shapiro-Wilk Test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595" y="4274250"/>
            <a:ext cx="3470125" cy="716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3" y="1712325"/>
            <a:ext cx="1879957" cy="1151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12850" y="1701538"/>
            <a:ext cx="1898758" cy="117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81525" y="3420025"/>
            <a:ext cx="2082599" cy="128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56103" y="1985388"/>
            <a:ext cx="1409547" cy="117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881525" y="1985900"/>
            <a:ext cx="1580796" cy="117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622222" y="3418999"/>
            <a:ext cx="2043429" cy="128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100">
        <p14:gallery dir="l"/>
      </p:transition>
    </mc:Choice>
    <mc:Fallback>
      <p:transition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>
                <a:latin typeface="Alata"/>
                <a:ea typeface="Alata"/>
                <a:cs typeface="Alata"/>
                <a:sym typeface="Alata"/>
              </a:rPr>
              <a:t>Methods</a:t>
            </a:r>
            <a:endParaRPr b="1"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115247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Non-parametric test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89" name="Google Shape;89;p16"/>
          <p:cNvSpPr txBox="1"/>
          <p:nvPr>
            <p:ph idx="2" type="body"/>
          </p:nvPr>
        </p:nvSpPr>
        <p:spPr>
          <a:xfrm>
            <a:off x="4832400" y="115247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a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Correlation</a:t>
            </a:r>
            <a:endParaRPr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9122" y="2096413"/>
            <a:ext cx="1839450" cy="13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1701" y="2096425"/>
            <a:ext cx="2259874" cy="13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0559" y="2096425"/>
            <a:ext cx="2167192" cy="137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2423512"/>
            <a:ext cx="2014750" cy="296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400" y="2913627"/>
            <a:ext cx="2014750" cy="293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33950" y="3593050"/>
            <a:ext cx="2167200" cy="133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7"/>
          <p:cNvPicPr preferRelativeResize="0"/>
          <p:nvPr/>
        </p:nvPicPr>
        <p:blipFill>
          <a:blip r:embed="rId3">
            <a:alphaModFix amt="2000"/>
          </a:blip>
          <a:stretch>
            <a:fillRect/>
          </a:stretch>
        </p:blipFill>
        <p:spPr>
          <a:xfrm>
            <a:off x="2000250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>
                <a:latin typeface="Alata"/>
                <a:ea typeface="Alata"/>
                <a:cs typeface="Alata"/>
                <a:sym typeface="Alata"/>
              </a:rPr>
              <a:t>Results</a:t>
            </a:r>
            <a:endParaRPr b="1"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2340000" y="1152475"/>
            <a:ext cx="4464000" cy="6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da" sz="1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Wilcoxon rank sum test</a:t>
            </a:r>
            <a:endParaRPr sz="140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197" y="3392222"/>
            <a:ext cx="3059925" cy="11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9075" y="3392225"/>
            <a:ext cx="3928676" cy="11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/>
          <p:nvPr/>
        </p:nvSpPr>
        <p:spPr>
          <a:xfrm>
            <a:off x="1346700" y="4085375"/>
            <a:ext cx="339600" cy="152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/>
          <p:nvPr/>
        </p:nvSpPr>
        <p:spPr>
          <a:xfrm>
            <a:off x="4419225" y="4042925"/>
            <a:ext cx="1544700" cy="2376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